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25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8" r:id="rId11"/>
    <p:sldId id="265" r:id="rId12"/>
    <p:sldId id="266" r:id="rId13"/>
    <p:sldId id="267" r:id="rId14"/>
    <p:sldId id="270" r:id="rId15"/>
    <p:sldId id="269" r:id="rId16"/>
    <p:sldId id="268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tmp>
</file>

<file path=ppt/media/image11.png>
</file>

<file path=ppt/media/image12.tmp>
</file>

<file path=ppt/media/image2.tmp>
</file>

<file path=ppt/media/image3.tmp>
</file>

<file path=ppt/media/image4.png>
</file>

<file path=ppt/media/image5.tmp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AC96A-366D-4B84-98B8-3B74FE82B122}" type="datetimeFigureOut">
              <a:rPr lang="pt-BR" smtClean="0"/>
              <a:t>08/11/2016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88F51-EC93-4839-A8A1-8AC9C31D0B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790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88F51-EC93-4839-A8A1-8AC9C31D0B0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4690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C9E7B-B37D-4B82-BB68-F776ED26F980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25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E9C59-FA44-4752-A21F-D82C06D32860}" type="datetime1">
              <a:rPr lang="pt-BR" smtClean="0"/>
              <a:t>08/11/2016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5997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DC36-3DC5-4951-9EB6-5547532790B4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9333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C0CD-5330-427F-9C1E-7B34C0BD9BBF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458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588A4-DBFA-4608-A0E5-336757AF1E87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1123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EDED5-9235-4A9B-B430-A3F9E0CA6D77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9182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D943-9A56-4490-9E76-EE9E1FC86926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234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4484-1580-4299-A448-D58612CD9318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72135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66561-12A3-4767-896A-EC45502F146D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114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848BD-DC8C-441F-A2BC-AF08A3D2F76B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55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88F9-5FE7-466F-A64E-A6D6F6115FB6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00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E9C1E-A005-498F-85AC-4F2C95FEC3C0}" type="datetime1">
              <a:rPr lang="pt-BR" smtClean="0"/>
              <a:t>08/11/2016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1481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C6627-D57C-4720-9565-BB0138A9EDDF}" type="datetime1">
              <a:rPr lang="pt-BR" smtClean="0"/>
              <a:t>08/11/2016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163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7DA4C-88FB-4932-BBA3-AC0EF62E0B3E}" type="datetime1">
              <a:rPr lang="pt-BR" smtClean="0"/>
              <a:t>08/11/2016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43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F0C05-A7BD-4CCF-A180-93D066D61B61}" type="datetime1">
              <a:rPr lang="pt-BR" smtClean="0"/>
              <a:t>08/11/2016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29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1E5FF-EDEF-49E2-BA21-9BDD6267F52A}" type="datetime1">
              <a:rPr lang="pt-BR" smtClean="0"/>
              <a:t>08/11/2016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57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1D355-572D-4F08-B007-908DBBB83CAD}" type="datetime1">
              <a:rPr lang="pt-BR" smtClean="0"/>
              <a:t>08/11/2016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353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B78D82-83A7-4F70-B9C3-2219F5F494B5}" type="datetime1">
              <a:rPr lang="pt-BR" smtClean="0"/>
              <a:t>08/11/2016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59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m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Minicurso SINFORM 2016</a:t>
            </a:r>
            <a:br>
              <a:rPr lang="pt-BR" dirty="0" smtClean="0"/>
            </a:br>
            <a:r>
              <a:rPr lang="pt-BR" dirty="0" smtClean="0"/>
              <a:t>Linha de Produto de Software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Mateus Passos Soares Cardoso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505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Linha de Produto de Software</a:t>
            </a:r>
            <a:br>
              <a:rPr lang="pt-BR" dirty="0" smtClean="0"/>
            </a:br>
            <a:r>
              <a:rPr lang="pt-BR" dirty="0" smtClean="0"/>
              <a:t>Quem está usando?</a:t>
            </a:r>
            <a:endParaRPr lang="pt-BR" dirty="0"/>
          </a:p>
        </p:txBody>
      </p:sp>
      <p:pic>
        <p:nvPicPr>
          <p:cNvPr id="6" name="Espaço Reservado para Conteúdo 5" descr="Recorte de Tela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830" y="2695064"/>
            <a:ext cx="1347237" cy="932935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10</a:t>
            </a:fld>
            <a:endParaRPr lang="pt-BR"/>
          </a:p>
        </p:txBody>
      </p:sp>
      <p:pic>
        <p:nvPicPr>
          <p:cNvPr id="7" name="Imagem 6" descr="Recorte de Tela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438" y="4043382"/>
            <a:ext cx="2982155" cy="1009127"/>
          </a:xfrm>
          <a:prstGeom prst="rect">
            <a:avLst/>
          </a:prstGeom>
        </p:spPr>
      </p:pic>
      <p:pic>
        <p:nvPicPr>
          <p:cNvPr id="8" name="Imagem 7" descr="Recorte de Tel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572" y="2614786"/>
            <a:ext cx="1021474" cy="1039924"/>
          </a:xfrm>
          <a:prstGeom prst="rect">
            <a:avLst/>
          </a:prstGeom>
        </p:spPr>
      </p:pic>
      <p:pic>
        <p:nvPicPr>
          <p:cNvPr id="9" name="Imagem 8" descr="Recorte de Tela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024" y="3908963"/>
            <a:ext cx="2958498" cy="1277963"/>
          </a:xfrm>
          <a:prstGeom prst="rect">
            <a:avLst/>
          </a:prstGeom>
        </p:spPr>
      </p:pic>
      <p:pic>
        <p:nvPicPr>
          <p:cNvPr id="10" name="Imagem 9" descr="Recorte de Tela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367" y="2579840"/>
            <a:ext cx="1194488" cy="11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505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Feature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É o conceito principal dentro de uma linha de produto de software (LPS).</a:t>
            </a:r>
          </a:p>
          <a:p>
            <a:pPr algn="just"/>
            <a:r>
              <a:rPr lang="pt-BR" i="1" dirty="0" smtClean="0"/>
              <a:t>Definição: </a:t>
            </a:r>
            <a:r>
              <a:rPr lang="pt-BR" dirty="0" smtClean="0"/>
              <a:t>É uma característica ou comportamento visível ao usuário de um software. São utilizadas para especificar e comunicar comunalidade e variabilidade entre os produtos da linha.</a:t>
            </a:r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5270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Produto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O produto de uma </a:t>
            </a:r>
            <a:r>
              <a:rPr lang="pt-BR" dirty="0" smtClean="0"/>
              <a:t>LPS </a:t>
            </a:r>
            <a:r>
              <a:rPr lang="pt-BR" dirty="0" smtClean="0"/>
              <a:t>é especificado por uma seleção (configuração) de </a:t>
            </a:r>
            <a:r>
              <a:rPr lang="pt-BR" dirty="0" err="1" smtClean="0"/>
              <a:t>features</a:t>
            </a:r>
            <a:r>
              <a:rPr lang="pt-BR" i="1" dirty="0" smtClean="0"/>
              <a:t> </a:t>
            </a:r>
            <a:r>
              <a:rPr lang="pt-BR" dirty="0" smtClean="0"/>
              <a:t>válida.</a:t>
            </a:r>
          </a:p>
          <a:p>
            <a:pPr algn="just"/>
            <a:r>
              <a:rPr lang="pt-BR" dirty="0" smtClean="0"/>
              <a:t>Uma seleção de </a:t>
            </a:r>
            <a:r>
              <a:rPr lang="pt-BR" dirty="0" err="1" smtClean="0"/>
              <a:t>features</a:t>
            </a:r>
            <a:r>
              <a:rPr lang="pt-BR" dirty="0" smtClean="0"/>
              <a:t> é válida se e somente ela satisfizer as dependências entre </a:t>
            </a:r>
            <a:r>
              <a:rPr lang="pt-BR" dirty="0" err="1" smtClean="0"/>
              <a:t>features</a:t>
            </a:r>
            <a:r>
              <a:rPr lang="pt-BR" dirty="0" smtClean="0"/>
              <a:t>.</a:t>
            </a:r>
          </a:p>
          <a:p>
            <a:pPr algn="just"/>
            <a:r>
              <a:rPr lang="pt-BR" dirty="0" smtClean="0"/>
              <a:t>Para mapear as </a:t>
            </a:r>
            <a:r>
              <a:rPr lang="pt-BR" dirty="0" err="1" smtClean="0"/>
              <a:t>features</a:t>
            </a:r>
            <a:r>
              <a:rPr lang="pt-BR" dirty="0" smtClean="0"/>
              <a:t> e suas dependências utilizamos o diagrama de </a:t>
            </a:r>
            <a:r>
              <a:rPr lang="pt-BR" dirty="0" err="1" smtClean="0"/>
              <a:t>features</a:t>
            </a:r>
            <a:r>
              <a:rPr lang="pt-BR" dirty="0" smtClean="0"/>
              <a:t>.</a:t>
            </a:r>
          </a:p>
          <a:p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43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Documenta as </a:t>
            </a:r>
            <a:r>
              <a:rPr lang="pt-BR" dirty="0" err="1" smtClean="0"/>
              <a:t>features</a:t>
            </a:r>
            <a:r>
              <a:rPr lang="pt-BR" dirty="0" smtClean="0"/>
              <a:t> de uma LPS e o relacionamento entre elas.</a:t>
            </a:r>
          </a:p>
          <a:p>
            <a:pPr algn="just"/>
            <a:r>
              <a:rPr lang="pt-BR" dirty="0" smtClean="0"/>
              <a:t>É uma notação gráfica que ajuda o desenvolvedor a identificar os relacionamentos entre as </a:t>
            </a:r>
            <a:r>
              <a:rPr lang="pt-BR" dirty="0" err="1" smtClean="0"/>
              <a:t>features</a:t>
            </a:r>
            <a:r>
              <a:rPr lang="pt-BR" i="1" dirty="0" smtClean="0"/>
              <a:t> </a:t>
            </a:r>
            <a:r>
              <a:rPr lang="pt-BR" dirty="0" smtClean="0"/>
              <a:t>e identificar as configurações válidas.</a:t>
            </a:r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677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</a:t>
            </a:r>
            <a:r>
              <a:rPr lang="pt-BR" dirty="0" err="1" smtClean="0"/>
              <a:t>feature</a:t>
            </a:r>
            <a:r>
              <a:rPr lang="pt-BR" dirty="0" smtClean="0"/>
              <a:t> pode ser:</a:t>
            </a:r>
          </a:p>
          <a:p>
            <a:pPr lvl="1"/>
            <a:r>
              <a:rPr lang="pt-BR" b="1" dirty="0" smtClean="0"/>
              <a:t>Concreta –</a:t>
            </a:r>
            <a:r>
              <a:rPr lang="pt-BR" dirty="0" smtClean="0"/>
              <a:t> Representam </a:t>
            </a:r>
            <a:r>
              <a:rPr lang="pt-BR" dirty="0" err="1" smtClean="0"/>
              <a:t>features</a:t>
            </a:r>
            <a:r>
              <a:rPr lang="pt-BR" dirty="0" smtClean="0"/>
              <a:t> que irão estar presentes no código fonte.</a:t>
            </a:r>
            <a:endParaRPr lang="pt-BR" b="1" dirty="0" smtClean="0"/>
          </a:p>
          <a:p>
            <a:pPr lvl="1"/>
            <a:r>
              <a:rPr lang="pt-BR" b="1" dirty="0" smtClean="0"/>
              <a:t>Abstrata – </a:t>
            </a:r>
            <a:r>
              <a:rPr lang="pt-BR" dirty="0" smtClean="0"/>
              <a:t>Representam conceitos de funcionalidades dentro do digrama e não estarão implementadas em código fonte.</a:t>
            </a:r>
            <a:endParaRPr lang="pt-BR" b="1" dirty="0" smtClean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098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Digrama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O relacionamento é apresentado de cinco formas:</a:t>
            </a:r>
          </a:p>
          <a:p>
            <a:pPr lvl="1"/>
            <a:r>
              <a:rPr lang="pt-BR" b="1" dirty="0" smtClean="0"/>
              <a:t>Mandatória – </a:t>
            </a:r>
            <a:r>
              <a:rPr lang="pt-BR" dirty="0" smtClean="0"/>
              <a:t>Define as </a:t>
            </a:r>
            <a:r>
              <a:rPr lang="pt-BR" dirty="0" err="1" smtClean="0"/>
              <a:t>features</a:t>
            </a:r>
            <a:r>
              <a:rPr lang="pt-BR" dirty="0" smtClean="0"/>
              <a:t> que estarão presentes em todos os produtos.</a:t>
            </a:r>
          </a:p>
          <a:p>
            <a:pPr lvl="1"/>
            <a:r>
              <a:rPr lang="pt-BR" b="1" dirty="0" smtClean="0"/>
              <a:t>Opcional –</a:t>
            </a:r>
            <a:r>
              <a:rPr lang="pt-BR" dirty="0" smtClean="0"/>
              <a:t> Define as </a:t>
            </a:r>
            <a:r>
              <a:rPr lang="pt-BR" dirty="0" err="1" smtClean="0"/>
              <a:t>features</a:t>
            </a:r>
            <a:r>
              <a:rPr lang="pt-BR" dirty="0" smtClean="0"/>
              <a:t> que podem estar presentes nos produtos.</a:t>
            </a:r>
          </a:p>
          <a:p>
            <a:pPr lvl="1"/>
            <a:r>
              <a:rPr lang="pt-BR" b="1" dirty="0" smtClean="0"/>
              <a:t>Alternativa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mutuamente exclusiva.</a:t>
            </a:r>
          </a:p>
          <a:p>
            <a:pPr lvl="1"/>
            <a:r>
              <a:rPr lang="pt-BR" b="1" dirty="0" err="1" smtClean="0"/>
              <a:t>Or</a:t>
            </a:r>
            <a:r>
              <a:rPr lang="pt-BR" b="1" dirty="0" smtClean="0"/>
              <a:t>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onde podem ser selecionada uma ou mais </a:t>
            </a:r>
            <a:r>
              <a:rPr lang="pt-BR" dirty="0" err="1" smtClean="0"/>
              <a:t>features</a:t>
            </a:r>
            <a:r>
              <a:rPr lang="pt-BR" dirty="0" smtClean="0"/>
              <a:t> podem ser selecionadas.</a:t>
            </a:r>
          </a:p>
          <a:p>
            <a:pPr lvl="1"/>
            <a:r>
              <a:rPr lang="pt-BR" b="1" dirty="0" err="1" smtClean="0"/>
              <a:t>And</a:t>
            </a:r>
            <a:r>
              <a:rPr lang="pt-BR" b="1" dirty="0" smtClean="0"/>
              <a:t>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onde todas devem ser selecionadas.</a:t>
            </a:r>
            <a:endParaRPr lang="pt-BR" b="1" dirty="0" smtClean="0"/>
          </a:p>
          <a:p>
            <a:pPr lvl="1"/>
            <a:endParaRPr lang="pt-BR" b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13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3367087"/>
            <a:ext cx="5343525" cy="1724025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3732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de LPS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Diferente do desenvolvimento de sistemas tradicionais onde o foco é desenvolver um produto, no desenvolvimento de uma LPS a equipe deve se focar em um domínio específico para o qual um conjunto de produtos que atendam a necessidade deste domínio deva ser criado.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79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Domínio – É uma área de conhecimento que:</a:t>
            </a:r>
          </a:p>
          <a:p>
            <a:pPr lvl="1"/>
            <a:r>
              <a:rPr lang="pt-BR" dirty="0" smtClean="0"/>
              <a:t>Tem como escopo maximizar a satisfação em relação aos requisitos dos clientes.</a:t>
            </a:r>
          </a:p>
          <a:p>
            <a:pPr lvl="1"/>
            <a:r>
              <a:rPr lang="pt-BR" dirty="0" smtClean="0"/>
              <a:t>Inclui um conjunto de conceitos e terminologias compreendidas pelos praticantes da área do domínio.</a:t>
            </a:r>
          </a:p>
          <a:p>
            <a:pPr lvl="1"/>
            <a:r>
              <a:rPr lang="pt-BR" dirty="0" smtClean="0"/>
              <a:t>Inclui conhecimentos sobre como construir sistemas de software nesta área.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1463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 smtClean="0"/>
              <a:t>É o processo que compreende as etapas de análise de domínio, análise de requisitos, implementação do domínio, geração de produtos.</a:t>
            </a:r>
          </a:p>
          <a:p>
            <a:pPr algn="just"/>
            <a:r>
              <a:rPr lang="pt-BR" b="1" dirty="0" smtClean="0"/>
              <a:t>Análise </a:t>
            </a:r>
            <a:r>
              <a:rPr lang="pt-BR" b="1" dirty="0"/>
              <a:t>de </a:t>
            </a:r>
            <a:r>
              <a:rPr lang="pt-BR" b="1" dirty="0" smtClean="0"/>
              <a:t>Domínio </a:t>
            </a:r>
            <a:r>
              <a:rPr lang="pt-BR" dirty="0"/>
              <a:t>- Nesta etapa o escopo do </a:t>
            </a:r>
            <a:r>
              <a:rPr lang="pt-BR" dirty="0" smtClean="0"/>
              <a:t>domínio é </a:t>
            </a:r>
            <a:r>
              <a:rPr lang="pt-BR" dirty="0"/>
              <a:t>definido, isto </a:t>
            </a:r>
            <a:r>
              <a:rPr lang="pt-BR" dirty="0" smtClean="0"/>
              <a:t>é, quais produtos serão </a:t>
            </a:r>
            <a:r>
              <a:rPr lang="pt-BR" dirty="0"/>
              <a:t>feitos por esta SPL e quais </a:t>
            </a:r>
            <a:r>
              <a:rPr lang="pt-BR" i="1" dirty="0" err="1"/>
              <a:t>features</a:t>
            </a:r>
            <a:r>
              <a:rPr lang="pt-BR" i="1" dirty="0"/>
              <a:t> </a:t>
            </a:r>
            <a:r>
              <a:rPr lang="pt-BR" dirty="0"/>
              <a:t>devem ser implementadas </a:t>
            </a:r>
            <a:r>
              <a:rPr lang="pt-BR" dirty="0" smtClean="0"/>
              <a:t>e reutilizadas</a:t>
            </a:r>
            <a:r>
              <a:rPr lang="pt-BR" dirty="0"/>
              <a:t>. Os resultados da </a:t>
            </a:r>
            <a:r>
              <a:rPr lang="pt-BR" dirty="0" smtClean="0"/>
              <a:t>análise </a:t>
            </a:r>
            <a:r>
              <a:rPr lang="pt-BR" dirty="0"/>
              <a:t>de </a:t>
            </a:r>
            <a:r>
              <a:rPr lang="pt-BR" dirty="0" smtClean="0"/>
              <a:t>domínio </a:t>
            </a:r>
            <a:r>
              <a:rPr lang="pt-BR" dirty="0"/>
              <a:t>normalmente </a:t>
            </a:r>
            <a:r>
              <a:rPr lang="pt-BR" dirty="0" smtClean="0"/>
              <a:t>são documentadas em </a:t>
            </a:r>
            <a:r>
              <a:rPr lang="pt-BR" dirty="0"/>
              <a:t>um modelo de </a:t>
            </a:r>
            <a:r>
              <a:rPr lang="pt-BR" i="1" dirty="0" err="1"/>
              <a:t>features</a:t>
            </a:r>
            <a:r>
              <a:rPr lang="pt-BR" dirty="0"/>
              <a:t>. </a:t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0436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Apresentação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Mateus Passos </a:t>
            </a:r>
            <a:r>
              <a:rPr lang="pt-BR" b="1" dirty="0" smtClean="0"/>
              <a:t>Soares Cardoso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- Graduação em Ciência da Computação (UESC)</a:t>
            </a:r>
            <a:br>
              <a:rPr lang="pt-BR" dirty="0"/>
            </a:br>
            <a:r>
              <a:rPr lang="pt-BR" dirty="0"/>
              <a:t>- Mestrando em Ciência da </a:t>
            </a:r>
            <a:r>
              <a:rPr lang="pt-BR" dirty="0" smtClean="0"/>
              <a:t>Computação – Engenharia de Software </a:t>
            </a:r>
            <a:r>
              <a:rPr lang="pt-BR" dirty="0"/>
              <a:t>(UFBA) </a:t>
            </a:r>
            <a:br>
              <a:rPr lang="pt-BR" dirty="0"/>
            </a:br>
            <a:r>
              <a:rPr lang="pt-BR" dirty="0"/>
              <a:t>- </a:t>
            </a:r>
            <a:r>
              <a:rPr lang="pt-BR" dirty="0" smtClean="0"/>
              <a:t>Ex</a:t>
            </a:r>
            <a:r>
              <a:rPr lang="pt-BR" dirty="0"/>
              <a:t>-</a:t>
            </a:r>
            <a:r>
              <a:rPr lang="pt-BR" dirty="0" smtClean="0"/>
              <a:t>Professor </a:t>
            </a:r>
            <a:r>
              <a:rPr lang="pt-BR" dirty="0"/>
              <a:t>(IFBA) 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196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b="1" dirty="0" smtClean="0"/>
              <a:t>Análise </a:t>
            </a:r>
            <a:r>
              <a:rPr lang="pt-BR" b="1" dirty="0"/>
              <a:t>de Requisitos </a:t>
            </a:r>
            <a:r>
              <a:rPr lang="pt-BR" dirty="0"/>
              <a:t>- Nesta etapa as necessidades de um cliente em </a:t>
            </a:r>
            <a:r>
              <a:rPr lang="pt-BR" dirty="0" smtClean="0"/>
              <a:t>específico serão atendidas. Na </a:t>
            </a:r>
            <a:r>
              <a:rPr lang="pt-BR" dirty="0"/>
              <a:t>maioria dos casos, as </a:t>
            </a:r>
            <a:r>
              <a:rPr lang="pt-BR" i="1" dirty="0" err="1"/>
              <a:t>features</a:t>
            </a:r>
            <a:r>
              <a:rPr lang="pt-BR" i="1" dirty="0"/>
              <a:t> </a:t>
            </a:r>
            <a:r>
              <a:rPr lang="pt-BR" dirty="0" smtClean="0"/>
              <a:t>já implementadas </a:t>
            </a:r>
            <a:r>
              <a:rPr lang="pt-BR" dirty="0"/>
              <a:t>que satisfazem estas necessidades </a:t>
            </a:r>
            <a:r>
              <a:rPr lang="pt-BR" dirty="0" smtClean="0"/>
              <a:t>são </a:t>
            </a:r>
            <a:r>
              <a:rPr lang="pt-BR" dirty="0"/>
              <a:t>escolhidas para a montagem do produto. Caso surja um novo </a:t>
            </a:r>
            <a:r>
              <a:rPr lang="pt-BR" dirty="0" smtClean="0"/>
              <a:t>requisito, volta-se </a:t>
            </a:r>
            <a:r>
              <a:rPr lang="pt-BR" dirty="0"/>
              <a:t>a </a:t>
            </a:r>
            <a:r>
              <a:rPr lang="pt-BR" dirty="0" smtClean="0"/>
              <a:t>etapa de análise de domínio, o que pode resultar em uma alteração do modelo de</a:t>
            </a:r>
            <a:r>
              <a:rPr lang="pt-BR" dirty="0"/>
              <a:t/>
            </a:r>
            <a:br>
              <a:rPr lang="pt-BR" dirty="0"/>
            </a:br>
            <a:r>
              <a:rPr lang="pt-BR" i="1" dirty="0" err="1" smtClean="0"/>
              <a:t>features</a:t>
            </a:r>
            <a:r>
              <a:rPr lang="pt-BR" dirty="0" smtClean="0"/>
              <a:t>.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245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pt-BR" sz="2800" b="1" dirty="0" smtClean="0"/>
              <a:t>Implementação </a:t>
            </a:r>
            <a:r>
              <a:rPr lang="pt-BR" sz="2800" b="1" dirty="0"/>
              <a:t>do </a:t>
            </a:r>
            <a:r>
              <a:rPr lang="pt-BR" sz="2800" b="1" dirty="0" smtClean="0"/>
              <a:t>domínio </a:t>
            </a:r>
            <a:r>
              <a:rPr lang="pt-BR" sz="2800" dirty="0" smtClean="0"/>
              <a:t>– Nesta etapa os artefatos reusáveis serão desenvolvidos com base nas </a:t>
            </a:r>
            <a:r>
              <a:rPr lang="pt-BR" sz="2800" i="1" dirty="0" err="1" smtClean="0"/>
              <a:t>features</a:t>
            </a:r>
            <a:r>
              <a:rPr lang="pt-BR" sz="2800" i="1" dirty="0" smtClean="0"/>
              <a:t> </a:t>
            </a:r>
            <a:r>
              <a:rPr lang="pt-BR" sz="2800" dirty="0" smtClean="0"/>
              <a:t>identificadas durante a análise de domínio. </a:t>
            </a:r>
          </a:p>
          <a:p>
            <a:pPr algn="just"/>
            <a:r>
              <a:rPr lang="pt-BR" sz="2800" b="1" dirty="0" smtClean="0"/>
              <a:t>Geração do produto </a:t>
            </a:r>
            <a:r>
              <a:rPr lang="pt-BR" sz="2800" dirty="0" smtClean="0"/>
              <a:t>– Nesta etapa o produto será gerado de acordo os resultados obtidos pela etapa de análise de requisitos, utilizando as </a:t>
            </a:r>
            <a:r>
              <a:rPr lang="pt-BR" sz="2800" i="1" dirty="0" err="1" smtClean="0"/>
              <a:t>features</a:t>
            </a:r>
            <a:r>
              <a:rPr lang="pt-BR" sz="2800" i="1" dirty="0" smtClean="0"/>
              <a:t> </a:t>
            </a:r>
            <a:r>
              <a:rPr lang="pt-BR" sz="2800" dirty="0" smtClean="0"/>
              <a:t>necessárias</a:t>
            </a:r>
            <a:r>
              <a:rPr lang="pt-BR" sz="2800" dirty="0"/>
              <a:t>. </a:t>
            </a:r>
            <a:endParaRPr lang="pt-BR" sz="2800" dirty="0" smtClean="0"/>
          </a:p>
          <a:p>
            <a:pPr marL="0" indent="0" algn="just">
              <a:buNone/>
            </a:pPr>
            <a:r>
              <a:rPr lang="pt-BR" sz="3000" dirty="0"/>
              <a:t/>
            </a:r>
            <a:br>
              <a:rPr lang="pt-BR" sz="3000" dirty="0"/>
            </a:b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519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pic>
        <p:nvPicPr>
          <p:cNvPr id="4" name="Espaço Reservado para Conteúdo 3" descr="Recorte de Te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935" y="2667000"/>
            <a:ext cx="5045468" cy="3124200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3166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Roteiro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</a:p>
          <a:p>
            <a:r>
              <a:rPr lang="pt-BR" dirty="0" smtClean="0"/>
              <a:t>Linha de produto de Software</a:t>
            </a:r>
          </a:p>
          <a:p>
            <a:r>
              <a:rPr lang="pt-BR" dirty="0" err="1" smtClean="0"/>
              <a:t>Features</a:t>
            </a:r>
            <a:r>
              <a:rPr lang="pt-BR" dirty="0" smtClean="0"/>
              <a:t> e Produtos</a:t>
            </a:r>
          </a:p>
          <a:p>
            <a:r>
              <a:rPr lang="pt-BR" dirty="0" smtClean="0"/>
              <a:t>Desenvolvimento LPS</a:t>
            </a:r>
          </a:p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017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Antes da revolução industrial, o processo de manufatura de produtos era feito de forma artesanal.</a:t>
            </a:r>
          </a:p>
          <a:p>
            <a:pPr algn="just"/>
            <a:r>
              <a:rPr lang="pt-BR" dirty="0" smtClean="0"/>
              <a:t>Neste modelo de produção cada produto é único, pois é fácil incorporar elementos exclusivos.</a:t>
            </a:r>
            <a:endParaRPr lang="pt-BR" dirty="0"/>
          </a:p>
        </p:txBody>
      </p:sp>
      <p:pic>
        <p:nvPicPr>
          <p:cNvPr id="5" name="Espaço Reservado para Conteúdo 4" descr="Recorte de Tela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200" y="2667000"/>
            <a:ext cx="4679800" cy="3124200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4259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 revolução industrial do séc. XVIII trouxe o conceito de produção em massa.</a:t>
            </a:r>
          </a:p>
          <a:p>
            <a:pPr algn="just"/>
            <a:r>
              <a:rPr lang="pt-BR" dirty="0" smtClean="0"/>
              <a:t>O processo de produção em massa requer um conjunto de partes padronizadas que serão utilizadas para criar produtos mais complexos.</a:t>
            </a:r>
          </a:p>
          <a:p>
            <a:endParaRPr lang="pt-BR" dirty="0"/>
          </a:p>
        </p:txBody>
      </p:sp>
      <p:pic>
        <p:nvPicPr>
          <p:cNvPr id="5" name="Espaço Reservado para Conteúdo 4" descr="Recorte de Tela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5" y="2847345"/>
            <a:ext cx="4895850" cy="2763510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25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 partir do séc. XX as empresas perceberam que clientes diferentes possuem necessidades diferentes.</a:t>
            </a:r>
          </a:p>
          <a:p>
            <a:pPr algn="just"/>
            <a:r>
              <a:rPr lang="pt-BR" dirty="0" smtClean="0"/>
              <a:t>As empresas passaram então a aumentar a diversidade do seu portfolio de produtos.</a:t>
            </a:r>
          </a:p>
          <a:p>
            <a:pPr algn="just"/>
            <a:r>
              <a:rPr lang="pt-BR" dirty="0" smtClean="0"/>
              <a:t>Uma </a:t>
            </a:r>
            <a:r>
              <a:rPr lang="pt-BR" b="1" i="1" dirty="0" smtClean="0"/>
              <a:t>Linha de Produto </a:t>
            </a:r>
            <a:r>
              <a:rPr lang="pt-BR" dirty="0" smtClean="0"/>
              <a:t>é um conjunto de produtos em um portfolio que compartilham similaridades e que são idealmente construídos a partir de componentes reusáveis.</a:t>
            </a:r>
            <a:endParaRPr lang="pt-BR" b="1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104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pic>
        <p:nvPicPr>
          <p:cNvPr id="7" name="Espaço Reservado para Conteúdo 6" descr="Recorte de Tela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653" y="2667000"/>
            <a:ext cx="6922032" cy="3124200"/>
          </a:xfrm>
        </p:spPr>
      </p:pic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06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pic>
        <p:nvPicPr>
          <p:cNvPr id="4" name="Espaço Reservado para Conteúdo 3" descr="Recorte de Te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64" y="2667000"/>
            <a:ext cx="3465409" cy="3124200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411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Linha de Produto de Software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linha de produto de software segue os mesmos princípios de uma linha de produto industrial.</a:t>
            </a:r>
          </a:p>
          <a:p>
            <a:r>
              <a:rPr lang="pt-BR" dirty="0" smtClean="0"/>
              <a:t>É uma técnica de reuso de software.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7250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163</TotalTime>
  <Words>973</Words>
  <Application>Microsoft Office PowerPoint</Application>
  <PresentationFormat>Widescreen</PresentationFormat>
  <Paragraphs>107</Paragraphs>
  <Slides>22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Corbel</vt:lpstr>
      <vt:lpstr>Paralaxe</vt:lpstr>
      <vt:lpstr>Minicurso SINFORM 2016 Linha de Produto de Software</vt:lpstr>
      <vt:lpstr>Apresentação</vt:lpstr>
      <vt:lpstr>Roteiro</vt:lpstr>
      <vt:lpstr>O que é uma linha de produto?</vt:lpstr>
      <vt:lpstr>O que é uma linha de produto?</vt:lpstr>
      <vt:lpstr>O que é uma linha de produto?</vt:lpstr>
      <vt:lpstr>O que é uma linha de produto?</vt:lpstr>
      <vt:lpstr>O que é uma linha de produto?</vt:lpstr>
      <vt:lpstr>Linha de Produto de Software</vt:lpstr>
      <vt:lpstr>Linha de Produto de Software Quem está usando?</vt:lpstr>
      <vt:lpstr>Feature</vt:lpstr>
      <vt:lpstr>Produto</vt:lpstr>
      <vt:lpstr>Diagrama de Features</vt:lpstr>
      <vt:lpstr>Diagrama de Features</vt:lpstr>
      <vt:lpstr>Digrama de Features</vt:lpstr>
      <vt:lpstr>Diagrama de Features</vt:lpstr>
      <vt:lpstr>Desenvolvimento de LPS</vt:lpstr>
      <vt:lpstr>Desenvolvimento LPS</vt:lpstr>
      <vt:lpstr>Desenvolvimento LPS Engenharia de Domínio</vt:lpstr>
      <vt:lpstr>Desenvolvimento LPS Engenharia de Domínio</vt:lpstr>
      <vt:lpstr>Desenvolvimento LPS Engenharia de Domínio</vt:lpstr>
      <vt:lpstr>Desenvolvimento LPS Engenharia de Domínio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Minicurso SINFORM 2016 Linha de Produto de Software</dc:title>
  <dc:creator>Mateus Passos Soares Cardoso</dc:creator>
  <cp:lastModifiedBy>Mateus Passos Soares Cardoso</cp:lastModifiedBy>
  <cp:revision>30</cp:revision>
  <dcterms:created xsi:type="dcterms:W3CDTF">2016-11-03T11:49:09Z</dcterms:created>
  <dcterms:modified xsi:type="dcterms:W3CDTF">2016-11-08T12:58:54Z</dcterms:modified>
</cp:coreProperties>
</file>

<file path=docProps/thumbnail.jpeg>
</file>